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2" r:id="rId4"/>
    <p:sldId id="288" r:id="rId5"/>
    <p:sldId id="287" r:id="rId6"/>
    <p:sldId id="278" r:id="rId7"/>
    <p:sldId id="257" r:id="rId8"/>
    <p:sldId id="284" r:id="rId9"/>
    <p:sldId id="282" r:id="rId10"/>
    <p:sldId id="283" r:id="rId11"/>
    <p:sldId id="281" r:id="rId12"/>
    <p:sldId id="273" r:id="rId13"/>
    <p:sldId id="274" r:id="rId14"/>
    <p:sldId id="275" r:id="rId15"/>
    <p:sldId id="276" r:id="rId16"/>
    <p:sldId id="289" r:id="rId17"/>
    <p:sldId id="277" r:id="rId18"/>
    <p:sldId id="261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8" indent="0" algn="ctr">
              <a:buNone/>
              <a:defRPr sz="2000"/>
            </a:lvl2pPr>
            <a:lvl3pPr marL="914298" indent="0" algn="ctr">
              <a:buNone/>
              <a:defRPr sz="1800"/>
            </a:lvl3pPr>
            <a:lvl4pPr marL="1371446" indent="0" algn="ctr">
              <a:buNone/>
              <a:defRPr sz="1600"/>
            </a:lvl4pPr>
            <a:lvl5pPr marL="1828595" indent="0" algn="ctr">
              <a:buNone/>
              <a:defRPr sz="1600"/>
            </a:lvl5pPr>
            <a:lvl6pPr marL="2285744" indent="0" algn="ctr">
              <a:buNone/>
              <a:defRPr sz="1600"/>
            </a:lvl6pPr>
            <a:lvl7pPr marL="2742893" indent="0" algn="ctr">
              <a:buNone/>
              <a:defRPr sz="1600"/>
            </a:lvl7pPr>
            <a:lvl8pPr marL="3200041" indent="0" algn="ctr">
              <a:buNone/>
              <a:defRPr sz="1600"/>
            </a:lvl8pPr>
            <a:lvl9pPr marL="365719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1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3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8" indent="0">
              <a:buNone/>
              <a:defRPr sz="1400"/>
            </a:lvl2pPr>
            <a:lvl3pPr marL="914298" indent="0">
              <a:buNone/>
              <a:defRPr sz="1200"/>
            </a:lvl3pPr>
            <a:lvl4pPr marL="1371446" indent="0">
              <a:buNone/>
              <a:defRPr sz="1000"/>
            </a:lvl4pPr>
            <a:lvl5pPr marL="1828595" indent="0">
              <a:buNone/>
              <a:defRPr sz="1000"/>
            </a:lvl5pPr>
            <a:lvl6pPr marL="2285744" indent="0">
              <a:buNone/>
              <a:defRPr sz="1000"/>
            </a:lvl6pPr>
            <a:lvl7pPr marL="2742893" indent="0">
              <a:buNone/>
              <a:defRPr sz="1000"/>
            </a:lvl7pPr>
            <a:lvl8pPr marL="3200041" indent="0">
              <a:buNone/>
              <a:defRPr sz="1000"/>
            </a:lvl8pPr>
            <a:lvl9pPr marL="36571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8" indent="0">
              <a:buNone/>
              <a:defRPr sz="2400"/>
            </a:lvl3pPr>
            <a:lvl4pPr marL="1371446" indent="0">
              <a:buNone/>
              <a:defRPr sz="2000"/>
            </a:lvl4pPr>
            <a:lvl5pPr marL="1828595" indent="0">
              <a:buNone/>
              <a:defRPr sz="2000"/>
            </a:lvl5pPr>
            <a:lvl6pPr marL="2285744" indent="0">
              <a:buNone/>
              <a:defRPr sz="2000"/>
            </a:lvl6pPr>
            <a:lvl7pPr marL="2742893" indent="0">
              <a:buNone/>
              <a:defRPr sz="2000"/>
            </a:lvl7pPr>
            <a:lvl8pPr marL="3200041" indent="0">
              <a:buNone/>
              <a:defRPr sz="2000"/>
            </a:lvl8pPr>
            <a:lvl9pPr marL="36571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8" indent="0">
              <a:buNone/>
              <a:defRPr sz="1400"/>
            </a:lvl2pPr>
            <a:lvl3pPr marL="914298" indent="0">
              <a:buNone/>
              <a:defRPr sz="1200"/>
            </a:lvl3pPr>
            <a:lvl4pPr marL="1371446" indent="0">
              <a:buNone/>
              <a:defRPr sz="1000"/>
            </a:lvl4pPr>
            <a:lvl5pPr marL="1828595" indent="0">
              <a:buNone/>
              <a:defRPr sz="1000"/>
            </a:lvl5pPr>
            <a:lvl6pPr marL="2285744" indent="0">
              <a:buNone/>
              <a:defRPr sz="1000"/>
            </a:lvl6pPr>
            <a:lvl7pPr marL="2742893" indent="0">
              <a:buNone/>
              <a:defRPr sz="1000"/>
            </a:lvl7pPr>
            <a:lvl8pPr marL="3200041" indent="0">
              <a:buNone/>
              <a:defRPr sz="1000"/>
            </a:lvl8pPr>
            <a:lvl9pPr marL="36571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8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B44-5359-4660-9C98-191B62E9D02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E08E-4513-4E24-8BCD-424B5814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5" indent="-228575" algn="l" defTabSz="9142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3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1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9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8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6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4" indent="-228575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1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7350"/>
            <a:ext cx="9143999" cy="3324224"/>
          </a:xfrm>
          <a:gradFill flip="none" rotWithShape="1"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innerShdw blurRad="114300">
              <a:schemeClr val="accent4">
                <a:lumMod val="60000"/>
                <a:lumOff val="4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en-US" b="1" dirty="0" smtClean="0"/>
              <a:t>AUTORITATEA </a:t>
            </a:r>
            <a:r>
              <a:rPr lang="ro-RO" b="1" dirty="0" smtClean="0"/>
              <a:t/>
            </a:r>
            <a:br>
              <a:rPr lang="ro-RO" b="1" dirty="0" smtClean="0"/>
            </a:br>
            <a:r>
              <a:rPr lang="en-US" b="1" dirty="0" smtClean="0"/>
              <a:t>NA</a:t>
            </a:r>
            <a:r>
              <a:rPr lang="ro-RO" b="1" dirty="0" smtClean="0"/>
              <a:t>ȚIONALĂ </a:t>
            </a:r>
            <a:br>
              <a:rPr lang="ro-RO" b="1" dirty="0" smtClean="0"/>
            </a:br>
            <a:r>
              <a:rPr lang="ro-RO" b="1" dirty="0" smtClean="0"/>
              <a:t>PENTRU CALIFICĂRI</a:t>
            </a:r>
            <a:br>
              <a:rPr lang="ro-RO" b="1" dirty="0" smtClean="0"/>
            </a:br>
            <a:endParaRPr lang="en-US" sz="2800" b="1" dirty="0"/>
          </a:p>
        </p:txBody>
      </p:sp>
      <p:pic>
        <p:nvPicPr>
          <p:cNvPr id="4" name="Picture 3" descr="sigla_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85" y="133350"/>
            <a:ext cx="2250831" cy="840954"/>
          </a:xfrm>
          <a:prstGeom prst="rect">
            <a:avLst/>
          </a:prstGeom>
        </p:spPr>
      </p:pic>
      <p:pic>
        <p:nvPicPr>
          <p:cNvPr id="5" name="Picture 4" descr="logo MEN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485" y="114300"/>
            <a:ext cx="1688123" cy="9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7038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4</a:t>
            </a:r>
            <a:r>
              <a:rPr lang="ro-RO" b="1" dirty="0" smtClean="0"/>
              <a:t>.2. Autorizarea furnizorilor de FPCA</a:t>
            </a:r>
            <a:endParaRPr lang="en-US" b="1" dirty="0"/>
          </a:p>
        </p:txBody>
      </p:sp>
      <p:pic>
        <p:nvPicPr>
          <p:cNvPr id="6" name="Picture 5" descr="Schema logica FFP_Page_2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252386"/>
            <a:ext cx="8519012" cy="49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7038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4</a:t>
            </a:r>
            <a:r>
              <a:rPr lang="ro-RO" b="1" dirty="0" smtClean="0"/>
              <a:t>.2. Autorizarea furnizorilor de FPCA</a:t>
            </a:r>
            <a:endParaRPr lang="en-US" b="1" dirty="0"/>
          </a:p>
        </p:txBody>
      </p:sp>
      <p:pic>
        <p:nvPicPr>
          <p:cNvPr id="5" name="Picture 4" descr="Schema logica FFP_Page_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90" y="1257300"/>
            <a:ext cx="847561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10372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4</a:t>
            </a:r>
            <a:r>
              <a:rPr lang="ro-RO" b="1" dirty="0" smtClean="0"/>
              <a:t>.3. Autorizarea centrelor de evaluare a competențelor</a:t>
            </a:r>
            <a:endParaRPr lang="en-US" b="1" dirty="0"/>
          </a:p>
        </p:txBody>
      </p:sp>
      <p:pic>
        <p:nvPicPr>
          <p:cNvPr id="3" name="Picture 2" descr="Evaluare sistem informa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0326" y="1193783"/>
            <a:ext cx="3533774" cy="56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49" y="0"/>
            <a:ext cx="5629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24500"/>
            <a:ext cx="3505200" cy="10382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2</a:t>
            </a:r>
            <a:r>
              <a:rPr lang="ro-RO" sz="4000" b="1" dirty="0" smtClean="0"/>
              <a:t>.4. A</a:t>
            </a:r>
            <a:r>
              <a:rPr lang="en-US" sz="4000" b="1" dirty="0" err="1" smtClean="0"/>
              <a:t>probarea</a:t>
            </a:r>
            <a:r>
              <a:rPr lang="en-US" sz="4000" b="1" dirty="0" smtClean="0"/>
              <a:t> </a:t>
            </a:r>
            <a:r>
              <a:rPr lang="ro-RO" sz="4000" b="1" dirty="0" smtClean="0"/>
              <a:t> SO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8467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4.5 </a:t>
            </a:r>
            <a:r>
              <a:rPr lang="ro-RO" sz="4000" b="1" dirty="0" smtClean="0"/>
              <a:t> Păstrarea registrelor naționale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52551"/>
            <a:ext cx="8324850" cy="5381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vi-VN" dirty="0" smtClean="0"/>
              <a:t>1)</a:t>
            </a:r>
            <a:r>
              <a:rPr lang="vi-VN" sz="800" dirty="0" smtClean="0"/>
              <a:t>      </a:t>
            </a:r>
            <a:r>
              <a:rPr lang="vi-VN" dirty="0" smtClean="0">
                <a:solidFill>
                  <a:srgbClr val="00B0F0"/>
                </a:solidFill>
              </a:rPr>
              <a:t>Registrul naţional al furnizorilor de formare profesională autorizaţi;</a:t>
            </a:r>
            <a:endParaRPr lang="vi-VN" sz="54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vi-VN" dirty="0" smtClean="0"/>
              <a:t>2)</a:t>
            </a:r>
            <a:r>
              <a:rPr lang="vi-VN" sz="800" dirty="0" smtClean="0"/>
              <a:t>      </a:t>
            </a:r>
            <a:r>
              <a:rPr lang="vi-VN" dirty="0" smtClean="0"/>
              <a:t>Registrul naţional al furnizorilor de formare profesională neautorizaţi;</a:t>
            </a:r>
            <a:endParaRPr lang="vi-VN" sz="5400" dirty="0" smtClean="0"/>
          </a:p>
          <a:p>
            <a:pPr>
              <a:buNone/>
            </a:pPr>
            <a:r>
              <a:rPr lang="vi-VN" dirty="0" smtClean="0"/>
              <a:t>3)</a:t>
            </a:r>
            <a:r>
              <a:rPr lang="vi-VN" sz="800" dirty="0" smtClean="0"/>
              <a:t>      </a:t>
            </a:r>
            <a:r>
              <a:rPr lang="vi-VN" dirty="0" smtClean="0">
                <a:solidFill>
                  <a:srgbClr val="00B0F0"/>
                </a:solidFill>
              </a:rPr>
              <a:t>Registrul naţional al furnizorilor de formare profesională transfrontalieri;</a:t>
            </a:r>
            <a:endParaRPr lang="vi-VN" sz="54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vi-VN" dirty="0" smtClean="0"/>
              <a:t>4)</a:t>
            </a:r>
            <a:r>
              <a:rPr lang="vi-VN" sz="800" dirty="0" smtClean="0"/>
              <a:t>      </a:t>
            </a:r>
            <a:r>
              <a:rPr lang="vi-VN" dirty="0" smtClean="0"/>
              <a:t>Registrul naţional al evaluatorilor de competenţe profesionale, evaluatorilor de evaluatori şi evaluatorilor externi certificaţi;</a:t>
            </a:r>
            <a:endParaRPr lang="vi-VN" sz="5400" dirty="0" smtClean="0"/>
          </a:p>
          <a:p>
            <a:pPr>
              <a:buNone/>
            </a:pPr>
            <a:r>
              <a:rPr lang="vi-VN" dirty="0" smtClean="0"/>
              <a:t>5)</a:t>
            </a:r>
            <a:r>
              <a:rPr lang="vi-VN" sz="800" dirty="0" smtClean="0"/>
              <a:t>     </a:t>
            </a:r>
            <a:r>
              <a:rPr lang="vi-VN" sz="800" dirty="0" smtClean="0">
                <a:solidFill>
                  <a:srgbClr val="00B0F0"/>
                </a:solidFill>
              </a:rPr>
              <a:t> </a:t>
            </a:r>
            <a:r>
              <a:rPr lang="vi-VN" dirty="0" smtClean="0">
                <a:solidFill>
                  <a:srgbClr val="00B0F0"/>
                </a:solidFill>
              </a:rPr>
              <a:t>Registrului naţional al calificărilor</a:t>
            </a:r>
            <a:r>
              <a:rPr lang="vi-VN" dirty="0" smtClean="0"/>
              <a:t>;</a:t>
            </a:r>
            <a:endParaRPr lang="vi-VN" sz="5400" dirty="0" smtClean="0"/>
          </a:p>
          <a:p>
            <a:pPr>
              <a:buNone/>
            </a:pPr>
            <a:r>
              <a:rPr lang="vi-VN" dirty="0" smtClean="0"/>
              <a:t>6)</a:t>
            </a:r>
            <a:r>
              <a:rPr lang="vi-VN" sz="800" dirty="0" smtClean="0"/>
              <a:t>      </a:t>
            </a:r>
            <a:r>
              <a:rPr lang="vi-VN" dirty="0" smtClean="0"/>
              <a:t>Registrul centrelor de evaluare a competențelor profesionale</a:t>
            </a:r>
            <a:endParaRPr lang="vi-VN" sz="5400" dirty="0" smtClean="0"/>
          </a:p>
          <a:p>
            <a:pPr>
              <a:buNone/>
            </a:pPr>
            <a:r>
              <a:rPr lang="vi-VN" dirty="0" smtClean="0"/>
              <a:t>7)</a:t>
            </a:r>
            <a:r>
              <a:rPr lang="vi-VN" sz="800" dirty="0" smtClean="0"/>
              <a:t>  </a:t>
            </a:r>
            <a:r>
              <a:rPr lang="vi-VN" sz="800" dirty="0" smtClean="0">
                <a:solidFill>
                  <a:srgbClr val="00B0F0"/>
                </a:solidFill>
              </a:rPr>
              <a:t>    </a:t>
            </a:r>
            <a:r>
              <a:rPr lang="vi-VN" dirty="0" smtClean="0">
                <a:solidFill>
                  <a:srgbClr val="00B0F0"/>
                </a:solidFill>
              </a:rPr>
              <a:t>Registrul absolvenților programelor autorizate de formare profesională a adulților</a:t>
            </a:r>
            <a:r>
              <a:rPr lang="ro-RO" dirty="0" smtClean="0">
                <a:solidFill>
                  <a:srgbClr val="00B0F0"/>
                </a:solidFill>
              </a:rPr>
              <a:t>;</a:t>
            </a:r>
            <a:endParaRPr lang="vi-VN" sz="5400" dirty="0" smtClean="0"/>
          </a:p>
          <a:p>
            <a:pPr>
              <a:buNone/>
            </a:pPr>
            <a:r>
              <a:rPr lang="vi-VN" dirty="0" smtClean="0"/>
              <a:t>8)</a:t>
            </a:r>
            <a:r>
              <a:rPr lang="vi-VN" sz="800" dirty="0" smtClean="0"/>
              <a:t>      </a:t>
            </a:r>
            <a:r>
              <a:rPr lang="vi-VN" dirty="0" smtClean="0"/>
              <a:t>Registrul persoanelor evaluate și certificate prin centrele de evaluare a competențelor (idem., comisie-evaluatori, metodologia de evaluare-instrument, dosar probe);</a:t>
            </a:r>
            <a:endParaRPr lang="vi-VN" sz="5400" dirty="0" smtClean="0"/>
          </a:p>
          <a:p>
            <a:pPr>
              <a:buNone/>
            </a:pPr>
            <a:r>
              <a:rPr lang="vi-VN" dirty="0" smtClean="0"/>
              <a:t>9)</a:t>
            </a:r>
            <a:r>
              <a:rPr lang="vi-VN" sz="800" dirty="0" smtClean="0"/>
              <a:t>      </a:t>
            </a:r>
            <a:r>
              <a:rPr lang="vi-VN" dirty="0" smtClean="0">
                <a:solidFill>
                  <a:srgbClr val="00B0F0"/>
                </a:solidFill>
              </a:rPr>
              <a:t>Registrul evaluatorilor de furnizori și programe de formare;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8467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4</a:t>
            </a:r>
            <a:r>
              <a:rPr lang="ro-RO" sz="4000" b="1" dirty="0" smtClean="0"/>
              <a:t>.6. Reglementare FPCA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52551"/>
            <a:ext cx="7886700" cy="5172074"/>
          </a:xfrm>
        </p:spPr>
        <p:txBody>
          <a:bodyPr>
            <a:normAutofit/>
          </a:bodyPr>
          <a:lstStyle/>
          <a:p>
            <a:pPr marL="285750" lvl="1" indent="-285750"/>
            <a:r>
              <a:rPr lang="ro-RO" sz="3200" dirty="0" smtClean="0">
                <a:solidFill>
                  <a:srgbClr val="00B0F0"/>
                </a:solidFill>
              </a:rPr>
              <a:t>OG nr. 129/2000 privind formarea profesională a adulților</a:t>
            </a:r>
            <a:r>
              <a:rPr lang="ro-RO" sz="3200" dirty="0" smtClean="0"/>
              <a:t>, cu modificări și completări ulterioare;</a:t>
            </a:r>
          </a:p>
          <a:p>
            <a:pPr marL="285750" lvl="1" indent="-285750"/>
            <a:r>
              <a:rPr lang="ro-RO" sz="3200" dirty="0" smtClean="0">
                <a:solidFill>
                  <a:srgbClr val="00B0F0"/>
                </a:solidFill>
              </a:rPr>
              <a:t>HG nr. 918/2013 privind aprobarea Cadrului național al calificărilor</a:t>
            </a:r>
            <a:r>
              <a:rPr lang="ro-RO" sz="3200" dirty="0" smtClean="0"/>
              <a:t>, cu modificări și completări ulterioare;</a:t>
            </a:r>
          </a:p>
          <a:p>
            <a:pPr marL="285750" lvl="1" indent="-285750"/>
            <a:r>
              <a:rPr lang="ro-RO" sz="3200" dirty="0" smtClean="0">
                <a:solidFill>
                  <a:srgbClr val="00B0F0"/>
                </a:solidFill>
              </a:rPr>
              <a:t>HG nr. 522/2003 pentru aprobarea Normelor metodologice de aplicare a prevederilor OG nr. 129/2000 </a:t>
            </a:r>
            <a:r>
              <a:rPr lang="ro-RO" sz="3200" dirty="0" smtClean="0"/>
              <a:t>privind formarea profesională a adulților, cu modificări și completări ulterioare;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Titlu</a:t>
            </a:r>
            <a:r>
              <a:rPr lang="en-US" dirty="0" smtClean="0"/>
              <a:t> de la </a:t>
            </a:r>
            <a:r>
              <a:rPr lang="en-US" dirty="0" err="1" smtClean="0"/>
              <a:t>ordin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Tabelul</a:t>
            </a:r>
            <a:r>
              <a:rPr lang="en-US" dirty="0" smtClean="0"/>
              <a:t> cu </a:t>
            </a:r>
            <a:r>
              <a:rPr lang="en-US" dirty="0" err="1" smtClean="0"/>
              <a:t>echivalarea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7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8467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4</a:t>
            </a:r>
            <a:r>
              <a:rPr lang="ro-RO" sz="4000" b="1" dirty="0" smtClean="0"/>
              <a:t>.7. Registrul Național al Calificărilor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1" y="2800351"/>
          <a:ext cx="8763539" cy="1324718"/>
        </p:xfrm>
        <a:graphic>
          <a:graphicData uri="http://schemas.openxmlformats.org/drawingml/2006/table">
            <a:tbl>
              <a:tblPr/>
              <a:tblGrid>
                <a:gridCol w="58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4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Nr.crt</a:t>
                      </a:r>
                      <a:r>
                        <a:rPr lang="ro-RO" sz="2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Ocupatii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Cod COR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Nivel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Corespondenta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calificari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NC - 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Corespondenta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calificari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NC - MEN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1"/>
            <a:ext cx="2273376" cy="1600199"/>
          </a:xfrm>
        </p:spPr>
        <p:txBody>
          <a:bodyPr/>
          <a:lstStyle/>
          <a:p>
            <a:r>
              <a:rPr lang="en-US" dirty="0" smtClean="0"/>
              <a:t>5.FPCA</a:t>
            </a:r>
            <a:br>
              <a:rPr lang="en-US" dirty="0" smtClean="0"/>
            </a:br>
            <a:r>
              <a:rPr lang="en-US" dirty="0" smtClean="0"/>
              <a:t> 2015-2030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74" y="581921"/>
            <a:ext cx="4076325" cy="549280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-3484956" y="2263140"/>
            <a:ext cx="2949178" cy="3811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000" i="1" dirty="0" smtClean="0"/>
              <a:t>Nicolae POST</a:t>
            </a:r>
            <a:r>
              <a:rPr lang="ro-RO" sz="4000" i="1" dirty="0" smtClean="0"/>
              <a:t>ĂVARU</a:t>
            </a:r>
          </a:p>
          <a:p>
            <a:pPr algn="ctr">
              <a:buNone/>
            </a:pPr>
            <a:endParaRPr lang="ro-RO" sz="4000" i="1" dirty="0" smtClean="0"/>
          </a:p>
          <a:p>
            <a:pPr algn="ctr">
              <a:buNone/>
            </a:pPr>
            <a:r>
              <a:rPr lang="ro-RO" sz="4000" i="1" dirty="0" smtClean="0"/>
              <a:t>AUTORITATEA NAŢIONALĂ PENTRU CALIFICĂRI</a:t>
            </a:r>
          </a:p>
          <a:p>
            <a:pPr algn="ctr">
              <a:buNone/>
            </a:pPr>
            <a:r>
              <a:rPr lang="ro-RO" sz="4000" i="1" dirty="0" smtClean="0"/>
              <a:t>office@anc.edu.ro</a:t>
            </a:r>
          </a:p>
          <a:p>
            <a:pPr algn="ctr">
              <a:buNone/>
            </a:pPr>
            <a:r>
              <a:rPr lang="ro-RO" sz="4000" i="1" dirty="0" smtClean="0"/>
              <a:t>www.anc.edu.ro</a:t>
            </a:r>
            <a:endParaRPr lang="en-US" sz="4000" i="1" dirty="0" smtClean="0"/>
          </a:p>
          <a:p>
            <a:endParaRPr lang="en-US" dirty="0"/>
          </a:p>
        </p:txBody>
      </p:sp>
      <p:pic>
        <p:nvPicPr>
          <p:cNvPr id="5" name="Picture 4" descr="sigla_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435" y="590550"/>
            <a:ext cx="2250831" cy="840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Tematica</a:t>
            </a:r>
            <a:r>
              <a:rPr lang="en-US" dirty="0" smtClean="0"/>
              <a:t> </a:t>
            </a:r>
            <a:r>
              <a:rPr lang="en-US" dirty="0" err="1" smtClean="0"/>
              <a:t>abordata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1 –</a:t>
            </a:r>
            <a:r>
              <a:rPr lang="en-US" dirty="0" err="1" smtClean="0"/>
              <a:t>infintare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obiectiv</a:t>
            </a:r>
            <a:r>
              <a:rPr lang="en-US" dirty="0" smtClean="0"/>
              <a:t> principal strategic 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pilonii</a:t>
            </a:r>
            <a:r>
              <a:rPr lang="en-US" dirty="0" smtClean="0"/>
              <a:t>  </a:t>
            </a:r>
            <a:r>
              <a:rPr lang="en-US" dirty="0" err="1" smtClean="0"/>
              <a:t>noi</a:t>
            </a:r>
            <a:r>
              <a:rPr lang="en-US" dirty="0" smtClean="0"/>
              <a:t> FPC 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sarcini</a:t>
            </a:r>
            <a:r>
              <a:rPr lang="en-US" dirty="0" smtClean="0"/>
              <a:t> </a:t>
            </a:r>
            <a:r>
              <a:rPr lang="en-US" dirty="0" err="1" smtClean="0"/>
              <a:t>legale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formarea</a:t>
            </a:r>
            <a:r>
              <a:rPr lang="en-US" dirty="0" smtClean="0"/>
              <a:t> </a:t>
            </a:r>
            <a:r>
              <a:rPr lang="en-US" dirty="0" err="1" smtClean="0"/>
              <a:t>profesionala</a:t>
            </a:r>
            <a:r>
              <a:rPr lang="en-US" dirty="0" smtClean="0"/>
              <a:t> continua in </a:t>
            </a:r>
            <a:r>
              <a:rPr lang="en-US" dirty="0" err="1" smtClean="0"/>
              <a:t>perioada</a:t>
            </a:r>
            <a:r>
              <a:rPr lang="en-US" dirty="0" smtClean="0"/>
              <a:t> 2015-2030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2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47" y="250830"/>
            <a:ext cx="8537331" cy="9874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>1. Autoritatea Națională pentru Calificări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o-RO" dirty="0" smtClean="0"/>
              <a:t>	</a:t>
            </a:r>
            <a:r>
              <a:rPr lang="ro-RO" sz="4000" dirty="0" smtClean="0"/>
              <a:t>A fost înființată în baza Legii Educației Naționale nr. 1/2011, </a:t>
            </a:r>
            <a:br>
              <a:rPr lang="ro-RO" sz="4000" dirty="0" smtClean="0"/>
            </a:br>
            <a:r>
              <a:rPr lang="ro-RO" sz="4000" dirty="0" smtClean="0"/>
              <a:t>art. 340;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sigla_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8010" y="4371975"/>
            <a:ext cx="2250831" cy="8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4" y="365129"/>
            <a:ext cx="8313127" cy="1835146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66901"/>
            <a:ext cx="7886700" cy="4310063"/>
          </a:xfrm>
        </p:spPr>
        <p:txBody>
          <a:bodyPr/>
          <a:lstStyle/>
          <a:p>
            <a:pPr>
              <a:buNone/>
            </a:pPr>
            <a:r>
              <a:rPr lang="en-US" sz="3200" b="1" dirty="0" err="1" smtClean="0"/>
              <a:t>Obiective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secundare</a:t>
            </a:r>
            <a:r>
              <a:rPr lang="en-US" sz="3200" b="1" dirty="0" smtClean="0"/>
              <a:t> :</a:t>
            </a:r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en-US" sz="3200" dirty="0" err="1" smtClean="0"/>
              <a:t>asigurarea</a:t>
            </a:r>
            <a:r>
              <a:rPr lang="en-US" sz="3200" dirty="0" smtClean="0"/>
              <a:t> </a:t>
            </a:r>
            <a:r>
              <a:rPr lang="en-US" sz="3200" dirty="0" err="1" smtClean="0"/>
              <a:t>calit</a:t>
            </a:r>
            <a:r>
              <a:rPr lang="ro-RO" sz="3200" dirty="0" smtClean="0"/>
              <a:t>ăţ</a:t>
            </a:r>
            <a:r>
              <a:rPr lang="en-US" sz="3200" dirty="0" smtClean="0"/>
              <a:t>ii</a:t>
            </a:r>
            <a:r>
              <a:rPr lang="ro-RO" sz="3200" dirty="0" smtClean="0"/>
              <a:t>;</a:t>
            </a:r>
            <a:endParaRPr lang="en-US" sz="3200" dirty="0" smtClean="0"/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ro-RO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 err="1" smtClean="0">
                <a:solidFill>
                  <a:srgbClr val="00B0F0"/>
                </a:solidFill>
              </a:rPr>
              <a:t>sigurarea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mobilit</a:t>
            </a:r>
            <a:r>
              <a:rPr lang="ro-RO" sz="3200" dirty="0" smtClean="0">
                <a:solidFill>
                  <a:srgbClr val="00B0F0"/>
                </a:solidFill>
              </a:rPr>
              <a:t>ăţ</a:t>
            </a:r>
            <a:r>
              <a:rPr lang="en-US" sz="3200" dirty="0" smtClean="0">
                <a:solidFill>
                  <a:srgbClr val="00B0F0"/>
                </a:solidFill>
              </a:rPr>
              <a:t>ii</a:t>
            </a:r>
            <a:r>
              <a:rPr lang="ro-RO" sz="3200" dirty="0" smtClean="0">
                <a:solidFill>
                  <a:srgbClr val="00B0F0"/>
                </a:solidFill>
              </a:rPr>
              <a:t>;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en-US" sz="3200" dirty="0" err="1" smtClean="0"/>
              <a:t>asigurarea</a:t>
            </a:r>
            <a:r>
              <a:rPr lang="en-US" sz="3200" dirty="0" smtClean="0"/>
              <a:t> </a:t>
            </a:r>
            <a:r>
              <a:rPr lang="en-US" sz="3200" dirty="0" err="1" smtClean="0"/>
              <a:t>transparen</a:t>
            </a:r>
            <a:r>
              <a:rPr lang="ro-RO" sz="3200" dirty="0" smtClean="0"/>
              <a:t>ţ</a:t>
            </a:r>
            <a:r>
              <a:rPr lang="en-US" sz="3200" dirty="0" err="1" smtClean="0"/>
              <a:t>ei</a:t>
            </a:r>
            <a:r>
              <a:rPr lang="ro-RO" sz="3200" dirty="0" smtClean="0"/>
              <a:t>;</a:t>
            </a:r>
            <a:endParaRPr lang="en-US" sz="3200" dirty="0" smtClean="0"/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asigurarea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particip</a:t>
            </a:r>
            <a:r>
              <a:rPr lang="ro-RO" sz="3200" dirty="0" smtClean="0">
                <a:solidFill>
                  <a:srgbClr val="00B0F0"/>
                </a:solidFill>
              </a:rPr>
              <a:t>ă</a:t>
            </a:r>
            <a:r>
              <a:rPr lang="en-US" sz="3200" dirty="0" err="1" smtClean="0">
                <a:solidFill>
                  <a:srgbClr val="00B0F0"/>
                </a:solidFill>
              </a:rPr>
              <a:t>ri</a:t>
            </a:r>
            <a:r>
              <a:rPr lang="ro-RO" sz="3200" dirty="0" smtClean="0">
                <a:solidFill>
                  <a:srgbClr val="00B0F0"/>
                </a:solidFill>
              </a:rPr>
              <a:t>i</a:t>
            </a:r>
            <a:r>
              <a:rPr lang="en-US" sz="3200" dirty="0" smtClean="0">
                <a:solidFill>
                  <a:srgbClr val="00B0F0"/>
                </a:solidFill>
              </a:rPr>
              <a:t> active</a:t>
            </a:r>
            <a:r>
              <a:rPr lang="ro-RO" sz="3200" dirty="0" smtClean="0">
                <a:solidFill>
                  <a:srgbClr val="00B0F0"/>
                </a:solidFill>
              </a:rPr>
              <a:t>;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en-US" sz="3200" dirty="0" err="1" smtClean="0"/>
              <a:t>reglementare</a:t>
            </a:r>
            <a:r>
              <a:rPr lang="ro-RO" sz="3200" dirty="0" smtClean="0"/>
              <a:t> sistemului de FPCA;</a:t>
            </a:r>
            <a:endParaRPr lang="en-US" sz="3200" dirty="0" smtClean="0"/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finan</a:t>
            </a:r>
            <a:r>
              <a:rPr lang="ro-RO" sz="3200" dirty="0" smtClean="0">
                <a:solidFill>
                  <a:srgbClr val="00B0F0"/>
                </a:solidFill>
              </a:rPr>
              <a:t>ţ</a:t>
            </a:r>
            <a:r>
              <a:rPr lang="en-US" sz="3200" dirty="0" smtClean="0">
                <a:solidFill>
                  <a:srgbClr val="00B0F0"/>
                </a:solidFill>
              </a:rPr>
              <a:t>area</a:t>
            </a:r>
            <a:r>
              <a:rPr lang="ro-RO" sz="3200" dirty="0" smtClean="0">
                <a:solidFill>
                  <a:srgbClr val="00B0F0"/>
                </a:solidFill>
              </a:rPr>
              <a:t> sistemului de FPCA;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1"/>
            <a:r>
              <a:rPr lang="en-US" sz="3200" dirty="0" smtClean="0"/>
              <a:t>-</a:t>
            </a:r>
            <a:r>
              <a:rPr lang="ro-RO" sz="3200" dirty="0" smtClean="0"/>
              <a:t> ş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ro-RO" sz="3200" dirty="0" smtClean="0"/>
              <a:t>s</a:t>
            </a:r>
            <a:r>
              <a:rPr lang="en-US" sz="3200" dirty="0" err="1" smtClean="0"/>
              <a:t>tenabilitatea</a:t>
            </a:r>
            <a:r>
              <a:rPr lang="en-US" sz="3200" dirty="0" smtClean="0"/>
              <a:t> </a:t>
            </a:r>
            <a:r>
              <a:rPr lang="ro-RO" sz="3200" dirty="0" smtClean="0"/>
              <a:t>sistemului de FPCA.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653" y="0"/>
            <a:ext cx="8586421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29" tIns="45715" rIns="91429" bIns="45715" rtlCol="0" anchor="ctr">
            <a:normAutofit fontScale="92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+mj-lt"/>
                <a:ea typeface="+mj-ea"/>
                <a:cs typeface="+mj-cs"/>
              </a:rPr>
              <a:t>2</a:t>
            </a:r>
            <a:r>
              <a:rPr kumimoji="0" lang="ro-R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4000" b="1" i="1" dirty="0" err="1" smtClean="0"/>
              <a:t>Obiectiv</a:t>
            </a:r>
            <a:r>
              <a:rPr lang="en-US" sz="4000" b="1" i="1" dirty="0" smtClean="0"/>
              <a:t> strategic  principal :</a:t>
            </a:r>
            <a:r>
              <a:rPr lang="ro-RO" sz="4000" dirty="0" smtClean="0"/>
              <a:t/>
            </a:r>
            <a:br>
              <a:rPr lang="ro-RO" sz="4000" dirty="0" smtClean="0"/>
            </a:br>
            <a:r>
              <a:rPr lang="en-US" sz="4000" b="1" dirty="0" smtClean="0">
                <a:solidFill>
                  <a:srgbClr val="00B0F0"/>
                </a:solidFill>
              </a:rPr>
              <a:t>10% </a:t>
            </a:r>
            <a:r>
              <a:rPr lang="en-US" sz="4000" b="1" dirty="0" err="1" smtClean="0">
                <a:solidFill>
                  <a:srgbClr val="00B0F0"/>
                </a:solidFill>
              </a:rPr>
              <a:t>popula</a:t>
            </a:r>
            <a:r>
              <a:rPr lang="ro-RO" sz="4000" b="1" dirty="0" smtClean="0">
                <a:solidFill>
                  <a:srgbClr val="00B0F0"/>
                </a:solidFill>
              </a:rPr>
              <a:t>ţ</a:t>
            </a:r>
            <a:r>
              <a:rPr lang="en-US" sz="4000" b="1" dirty="0" err="1" smtClean="0">
                <a:solidFill>
                  <a:srgbClr val="00B0F0"/>
                </a:solidFill>
              </a:rPr>
              <a:t>ie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activ</a:t>
            </a:r>
            <a:r>
              <a:rPr lang="ro-RO" sz="4000" b="1" dirty="0" smtClean="0">
                <a:solidFill>
                  <a:srgbClr val="00B0F0"/>
                </a:solidFill>
              </a:rPr>
              <a:t>ă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r>
              <a:rPr lang="ro-RO" sz="4000" b="1" dirty="0" smtClean="0">
                <a:solidFill>
                  <a:srgbClr val="00B0F0"/>
                </a:solidFill>
              </a:rPr>
              <a:t>f</a:t>
            </a:r>
            <a:r>
              <a:rPr lang="en-US" sz="4000" b="1" dirty="0" err="1" smtClean="0">
                <a:solidFill>
                  <a:srgbClr val="00B0F0"/>
                </a:solidFill>
              </a:rPr>
              <a:t>ormat</a:t>
            </a:r>
            <a:r>
              <a:rPr lang="ro-RO" sz="4000" b="1" dirty="0" smtClean="0">
                <a:solidFill>
                  <a:srgbClr val="00B0F0"/>
                </a:solidFill>
              </a:rPr>
              <a:t>ă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profesional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3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ro-RO" dirty="0" smtClean="0"/>
              <a:t>. Pilonii FPCA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69" y="1829594"/>
            <a:ext cx="4775662" cy="4343400"/>
          </a:xfrm>
        </p:spPr>
      </p:pic>
    </p:spTree>
    <p:extLst>
      <p:ext uri="{BB962C8B-B14F-4D97-AF65-F5344CB8AC3E}">
        <p14:creationId xmlns:p14="http://schemas.microsoft.com/office/powerpoint/2010/main" val="3700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47" y="250830"/>
            <a:ext cx="8537331" cy="9874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4</a:t>
            </a:r>
            <a:r>
              <a:rPr lang="ro-RO" b="1" dirty="0" smtClean="0"/>
              <a:t>. Activități principale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o-RO" dirty="0" smtClean="0"/>
              <a:t>Strategii în FPCA</a:t>
            </a:r>
          </a:p>
          <a:p>
            <a:pPr marL="514350" indent="-514350">
              <a:buAutoNum type="arabicPeriod"/>
            </a:pPr>
            <a:r>
              <a:rPr lang="ro-RO" dirty="0" smtClean="0"/>
              <a:t>Coordonare, monitorizare și control a autorizării furnizorilor de FPCA</a:t>
            </a:r>
          </a:p>
          <a:p>
            <a:pPr marL="514350" indent="-514350">
              <a:buAutoNum type="arabicPeriod"/>
            </a:pPr>
            <a:r>
              <a:rPr lang="ro-RO" dirty="0" smtClean="0"/>
              <a:t>Coordonare, monitorizare și control a centrelor de evaluare a competențelor</a:t>
            </a:r>
          </a:p>
          <a:p>
            <a:pPr marL="514350" indent="-514350">
              <a:buAutoNum type="arabicPeriod"/>
            </a:pPr>
            <a:r>
              <a:rPr lang="ro-RO" dirty="0" smtClean="0"/>
              <a:t>Avizarea Standardelor ocupaționale</a:t>
            </a:r>
          </a:p>
          <a:p>
            <a:pPr marL="514350" indent="-514350">
              <a:buAutoNum type="arabicPeriod"/>
            </a:pPr>
            <a:r>
              <a:rPr lang="ro-RO" dirty="0" smtClean="0"/>
              <a:t>Păstrarea Registrelor naționale</a:t>
            </a:r>
          </a:p>
          <a:p>
            <a:pPr marL="514350" indent="-514350">
              <a:buAutoNum type="arabicPeriod"/>
            </a:pPr>
            <a:r>
              <a:rPr lang="ro-RO" dirty="0" smtClean="0"/>
              <a:t>Reglementare pe piața FPCA</a:t>
            </a:r>
          </a:p>
          <a:p>
            <a:pPr marL="514350" indent="-514350">
              <a:buAutoNum type="arabicPeriod"/>
            </a:pPr>
            <a:r>
              <a:rPr lang="ro-RO" dirty="0" smtClean="0"/>
              <a:t>Registrul Național al Calificărilor și legislația aferentă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ndardizarea educatie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49" y="647700"/>
            <a:ext cx="7991475" cy="621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47" y="50806"/>
            <a:ext cx="8537331" cy="6159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4</a:t>
            </a:r>
            <a:r>
              <a:rPr lang="ro-RO" b="1" dirty="0" smtClean="0"/>
              <a:t>.1. Strategii FPCA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7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7038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4</a:t>
            </a:r>
            <a:r>
              <a:rPr lang="ro-RO" b="1" dirty="0" smtClean="0"/>
              <a:t>.2. Autorizarea furnizorilor de FPCA</a:t>
            </a:r>
            <a:endParaRPr lang="en-US" b="1" dirty="0"/>
          </a:p>
        </p:txBody>
      </p:sp>
      <p:pic>
        <p:nvPicPr>
          <p:cNvPr id="4" name="Picture 3" descr="Schema logica FFP_Page_1-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359" y="1021347"/>
            <a:ext cx="6428232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143830"/>
            <a:ext cx="8291146" cy="7038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4</a:t>
            </a:r>
            <a:r>
              <a:rPr lang="ro-RO" b="1" dirty="0" smtClean="0"/>
              <a:t>.2. Autorizarea furnizorilor de FPCA</a:t>
            </a:r>
            <a:endParaRPr lang="en-US" b="1" dirty="0"/>
          </a:p>
        </p:txBody>
      </p:sp>
      <p:pic>
        <p:nvPicPr>
          <p:cNvPr id="3" name="Picture 2" descr="Schema logica FFP_Page_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860" y="952500"/>
            <a:ext cx="681228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303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AUTORITATEA  NAȚIONALĂ  PENTRU CALIFICĂRI </vt:lpstr>
      <vt:lpstr>ANC </vt:lpstr>
      <vt:lpstr>1. Autoritatea Națională pentru Calificări</vt:lpstr>
      <vt:lpstr>      </vt:lpstr>
      <vt:lpstr>3. Pilonii FPCA</vt:lpstr>
      <vt:lpstr>4. Activități principale</vt:lpstr>
      <vt:lpstr>4.1. Strategii FPCA</vt:lpstr>
      <vt:lpstr>4.2. Autorizarea furnizorilor de FPCA</vt:lpstr>
      <vt:lpstr>4.2. Autorizarea furnizorilor de FPCA</vt:lpstr>
      <vt:lpstr>4.2. Autorizarea furnizorilor de FPCA</vt:lpstr>
      <vt:lpstr>4.2. Autorizarea furnizorilor de FPCA</vt:lpstr>
      <vt:lpstr>4.3. Autorizarea centrelor de evaluare a competențelor</vt:lpstr>
      <vt:lpstr>2.4. Aprobarea  SO</vt:lpstr>
      <vt:lpstr>4.5  Păstrarea registrelor naționale</vt:lpstr>
      <vt:lpstr>4.6. Reglementare FPCA</vt:lpstr>
      <vt:lpstr>Titlu de la ordin </vt:lpstr>
      <vt:lpstr>4.7. Registrul Național al Calificărilor</vt:lpstr>
      <vt:lpstr>5.FPCA  2015-2030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FORMAREA PROFESIONALA  ELEMENT DE EFICIENTA ECONOMICA</dc:title>
  <dc:creator>nicolae</dc:creator>
  <cp:lastModifiedBy>ANC</cp:lastModifiedBy>
  <cp:revision>67</cp:revision>
  <dcterms:created xsi:type="dcterms:W3CDTF">2014-04-13T19:00:14Z</dcterms:created>
  <dcterms:modified xsi:type="dcterms:W3CDTF">2020-12-28T12:01:00Z</dcterms:modified>
</cp:coreProperties>
</file>